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623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845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698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924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671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51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259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07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55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351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Редактиране на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BF26-FC3E-4337-A448-4656D704A193}" type="datetimeFigureOut">
              <a:rPr lang="bg-BG" smtClean="0"/>
              <a:t>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FF6B-A4D2-4C29-B4F4-73C09D7E98F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054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видно изнесено означение 1"/>
          <p:cNvSpPr/>
          <p:nvPr/>
        </p:nvSpPr>
        <p:spPr>
          <a:xfrm rot="20123379" flipH="1">
            <a:off x="226844" y="2354738"/>
            <a:ext cx="3389586" cy="1828800"/>
          </a:xfrm>
          <a:prstGeom prst="cloudCallou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6 май пролетен празник</a:t>
            </a:r>
          </a:p>
        </p:txBody>
      </p:sp>
      <p:sp>
        <p:nvSpPr>
          <p:cNvPr id="3" name="Облаковидно изнесено означение 2"/>
          <p:cNvSpPr/>
          <p:nvPr/>
        </p:nvSpPr>
        <p:spPr>
          <a:xfrm>
            <a:off x="7141780" y="72679"/>
            <a:ext cx="2727434" cy="1148675"/>
          </a:xfrm>
          <a:prstGeom prst="cloudCallou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Гергьовден</a:t>
            </a:r>
          </a:p>
        </p:txBody>
      </p:sp>
      <p:sp>
        <p:nvSpPr>
          <p:cNvPr id="13" name="Двойна вълна 12"/>
          <p:cNvSpPr/>
          <p:nvPr/>
        </p:nvSpPr>
        <p:spPr>
          <a:xfrm>
            <a:off x="7157545" y="4430110"/>
            <a:ext cx="4887310" cy="2315324"/>
          </a:xfrm>
          <a:prstGeom prst="doubleWav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V </a:t>
            </a:r>
            <a:r>
              <a:rPr lang="bg-BG" sz="28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и 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VI</a:t>
            </a:r>
            <a:r>
              <a:rPr lang="bg-BG" sz="28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 клас</a:t>
            </a:r>
          </a:p>
          <a:p>
            <a:pPr algn="ctr"/>
            <a:r>
              <a:rPr lang="bg-BG" sz="28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при ОУ ,,Свети Свети Кирил и Методий“</a:t>
            </a:r>
          </a:p>
          <a:p>
            <a:pPr algn="ctr"/>
            <a:r>
              <a:rPr lang="bg-BG" sz="2800" i="1" dirty="0">
                <a:solidFill>
                  <a:schemeClr val="accent6">
                    <a:lumMod val="50000"/>
                  </a:schemeClr>
                </a:solidFill>
                <a:latin typeface="Bahnschrift Condensed" panose="020B0502040204020203" pitchFamily="34" charset="0"/>
              </a:rPr>
              <a:t>С. Бръшляница</a:t>
            </a:r>
          </a:p>
        </p:txBody>
      </p:sp>
    </p:spTree>
    <p:extLst>
      <p:ext uri="{BB962C8B-B14F-4D97-AF65-F5344CB8AC3E}">
        <p14:creationId xmlns:p14="http://schemas.microsoft.com/office/powerpoint/2010/main" val="42268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но изнесено означение 1"/>
          <p:cNvSpPr/>
          <p:nvPr/>
        </p:nvSpPr>
        <p:spPr>
          <a:xfrm>
            <a:off x="236482" y="220718"/>
            <a:ext cx="7583215" cy="4619296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Още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преди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изгрев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слънце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жени,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моми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деца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отиват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по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росните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поляни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да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берат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цветя и да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търкалят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за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здраве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Събират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росата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мият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лицата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си.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Счита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се, че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гергьовската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роса 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лековита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С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нея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замесва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тестото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за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празничните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хлябове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подквасва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прясно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издоено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мляко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</a:t>
            </a:r>
            <a:b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endParaRPr lang="bg-BG" sz="2800" i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682" y="4400509"/>
            <a:ext cx="4225159" cy="245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124" y="2019915"/>
            <a:ext cx="3436290" cy="256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16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кръглено правоъгълно изнесено означение 1"/>
          <p:cNvSpPr/>
          <p:nvPr/>
        </p:nvSpPr>
        <p:spPr>
          <a:xfrm>
            <a:off x="646386" y="409902"/>
            <a:ext cx="4887311" cy="547063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На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нея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слага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агнешка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дроб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сърма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млечни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продукти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варено жито, пресен лук и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чесън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баница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вино.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Едната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плешка на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агнето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раздава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за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здраве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благополучие.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Пеят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 песни,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играят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танци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Младите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люлеят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люлки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родителите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теглят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децата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си на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кантар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за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здраве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Организират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борби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кушии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</a:t>
            </a:r>
            <a:endParaRPr lang="bg-BG" sz="2800" i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035" y="227368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023" y="2667820"/>
            <a:ext cx="2938593" cy="152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757" y="119719"/>
            <a:ext cx="2624654" cy="185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3" y="288048"/>
            <a:ext cx="2850605" cy="224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023" y="4587765"/>
            <a:ext cx="2941313" cy="159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6757" y="4587765"/>
            <a:ext cx="2624654" cy="224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8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5" y="0"/>
            <a:ext cx="1714500" cy="1637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0" y="1637644"/>
            <a:ext cx="5101867" cy="4024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81" y="171451"/>
            <a:ext cx="1714500" cy="1466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3863543" y="5754067"/>
            <a:ext cx="4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КРАЙ !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10" y="37445"/>
            <a:ext cx="5101866" cy="15621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27" y="3586986"/>
            <a:ext cx="3007455" cy="3011214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41" y="3586986"/>
            <a:ext cx="3338117" cy="30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682" y="252248"/>
            <a:ext cx="3312891" cy="151349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117" y="1489257"/>
            <a:ext cx="3633531" cy="158208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09" y="1008993"/>
            <a:ext cx="3107546" cy="4256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091" y="3376337"/>
            <a:ext cx="361058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Съединител &quot;права стрелка&quot; 6"/>
          <p:cNvCxnSpPr/>
          <p:nvPr/>
        </p:nvCxnSpPr>
        <p:spPr>
          <a:xfrm flipH="1" flipV="1">
            <a:off x="3654739" y="3846787"/>
            <a:ext cx="3061371" cy="772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война вълна 17"/>
          <p:cNvSpPr/>
          <p:nvPr/>
        </p:nvSpPr>
        <p:spPr>
          <a:xfrm>
            <a:off x="3674236" y="4761186"/>
            <a:ext cx="3041874" cy="1613616"/>
          </a:xfrm>
          <a:prstGeom prst="doubleWave">
            <a:avLst>
              <a:gd name="adj1" fmla="val 6250"/>
              <a:gd name="adj2" fmla="val -11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i="1" dirty="0">
                <a:solidFill>
                  <a:srgbClr val="FFFF00"/>
                </a:solidFill>
                <a:latin typeface="Bahnschrift Condensed" panose="020B0502040204020203" pitchFamily="34" charset="0"/>
              </a:rPr>
              <a:t>Покровител на войската</a:t>
            </a:r>
          </a:p>
        </p:txBody>
      </p:sp>
      <p:sp>
        <p:nvSpPr>
          <p:cNvPr id="21" name="Хоризонтално превъртане 20"/>
          <p:cNvSpPr/>
          <p:nvPr/>
        </p:nvSpPr>
        <p:spPr>
          <a:xfrm>
            <a:off x="467709" y="5341530"/>
            <a:ext cx="2843050" cy="103327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4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Свети Георги</a:t>
            </a:r>
          </a:p>
        </p:txBody>
      </p:sp>
    </p:spTree>
    <p:extLst>
      <p:ext uri="{BB962C8B-B14F-4D97-AF65-F5344CB8AC3E}">
        <p14:creationId xmlns:p14="http://schemas.microsoft.com/office/powerpoint/2010/main" val="118687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2" y="292318"/>
            <a:ext cx="3038780" cy="4167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52" y="4786464"/>
            <a:ext cx="3084843" cy="1194920"/>
          </a:xfrm>
          <a:prstGeom prst="rect">
            <a:avLst/>
          </a:prstGeom>
        </p:spPr>
      </p:pic>
      <p:sp>
        <p:nvSpPr>
          <p:cNvPr id="4" name="Хоризонтално превъртане 3"/>
          <p:cNvSpPr/>
          <p:nvPr/>
        </p:nvSpPr>
        <p:spPr>
          <a:xfrm>
            <a:off x="4255457" y="455007"/>
            <a:ext cx="1640846" cy="1394793"/>
          </a:xfrm>
          <a:prstGeom prst="horizontalScroll">
            <a:avLst>
              <a:gd name="adj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светец</a:t>
            </a:r>
          </a:p>
        </p:txBody>
      </p:sp>
      <p:sp>
        <p:nvSpPr>
          <p:cNvPr id="10" name="Хоризонтално превъртане 9"/>
          <p:cNvSpPr/>
          <p:nvPr/>
        </p:nvSpPr>
        <p:spPr>
          <a:xfrm>
            <a:off x="4603530" y="2258178"/>
            <a:ext cx="1734206" cy="953634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воин</a:t>
            </a:r>
          </a:p>
        </p:txBody>
      </p:sp>
      <p:cxnSp>
        <p:nvCxnSpPr>
          <p:cNvPr id="12" name="Извит съединител 11"/>
          <p:cNvCxnSpPr/>
          <p:nvPr/>
        </p:nvCxnSpPr>
        <p:spPr>
          <a:xfrm>
            <a:off x="3231932" y="963217"/>
            <a:ext cx="977461" cy="378372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Извит съединител 14"/>
          <p:cNvCxnSpPr/>
          <p:nvPr/>
        </p:nvCxnSpPr>
        <p:spPr>
          <a:xfrm>
            <a:off x="3294376" y="2285543"/>
            <a:ext cx="1183646" cy="488731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Картина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398" y="463722"/>
            <a:ext cx="3515712" cy="494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Извит съединител 21"/>
          <p:cNvCxnSpPr/>
          <p:nvPr/>
        </p:nvCxnSpPr>
        <p:spPr>
          <a:xfrm>
            <a:off x="3231932" y="3240452"/>
            <a:ext cx="977461" cy="810403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Хоризонтално превъртане 22"/>
          <p:cNvSpPr/>
          <p:nvPr/>
        </p:nvSpPr>
        <p:spPr>
          <a:xfrm>
            <a:off x="4073535" y="4786464"/>
            <a:ext cx="3698863" cy="166029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Роден е в </a:t>
            </a:r>
            <a:r>
              <a:rPr lang="bg-BG" sz="32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Кападокия</a:t>
            </a:r>
            <a:r>
              <a:rPr lang="bg-BG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– Мала Азия</a:t>
            </a:r>
          </a:p>
        </p:txBody>
      </p:sp>
      <p:cxnSp>
        <p:nvCxnSpPr>
          <p:cNvPr id="25" name="Извит съединител 24"/>
          <p:cNvCxnSpPr/>
          <p:nvPr/>
        </p:nvCxnSpPr>
        <p:spPr>
          <a:xfrm>
            <a:off x="3294376" y="4370052"/>
            <a:ext cx="756745" cy="750891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Хоризонтално превъртане 6"/>
          <p:cNvSpPr/>
          <p:nvPr/>
        </p:nvSpPr>
        <p:spPr>
          <a:xfrm>
            <a:off x="4603530" y="3484179"/>
            <a:ext cx="2853560" cy="1150883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Историческа личност</a:t>
            </a:r>
          </a:p>
        </p:txBody>
      </p:sp>
    </p:spTree>
    <p:extLst>
      <p:ext uri="{BB962C8B-B14F-4D97-AF65-F5344CB8AC3E}">
        <p14:creationId xmlns:p14="http://schemas.microsoft.com/office/powerpoint/2010/main" val="29838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05" y="970235"/>
            <a:ext cx="2971761" cy="3687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Двойна вълна 2"/>
          <p:cNvSpPr/>
          <p:nvPr/>
        </p:nvSpPr>
        <p:spPr>
          <a:xfrm>
            <a:off x="441433" y="4966139"/>
            <a:ext cx="2238705" cy="867102"/>
          </a:xfrm>
          <a:prstGeom prst="doubleWave">
            <a:avLst>
              <a:gd name="adj1" fmla="val 0"/>
              <a:gd name="adj2" fmla="val 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римска армия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072" y="670690"/>
            <a:ext cx="4072314" cy="314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Хоризонтално превъртане 4"/>
          <p:cNvSpPr/>
          <p:nvPr/>
        </p:nvSpPr>
        <p:spPr>
          <a:xfrm>
            <a:off x="5055921" y="3815255"/>
            <a:ext cx="5648865" cy="2617077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Великомъченикът</a:t>
            </a:r>
            <a:r>
              <a:rPr lang="ru-RU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Георги Победоносец, </a:t>
            </a:r>
            <a:r>
              <a:rPr lang="ru-RU" sz="32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една</a:t>
            </a:r>
            <a:r>
              <a:rPr lang="ru-RU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от </a:t>
            </a:r>
            <a:r>
              <a:rPr lang="ru-RU" sz="32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жертвите</a:t>
            </a:r>
            <a:r>
              <a:rPr lang="ru-RU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32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гоненията</a:t>
            </a:r>
            <a:r>
              <a:rPr lang="ru-RU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пред император </a:t>
            </a:r>
            <a:r>
              <a:rPr lang="ru-RU" sz="32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Диоклециан</a:t>
            </a:r>
            <a:endParaRPr lang="bg-BG" sz="3200" i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94138" y="630621"/>
            <a:ext cx="707871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bg-BG" sz="32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През 302 година </a:t>
            </a:r>
            <a:r>
              <a:rPr lang="bg-BG" sz="3200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Диоклециан</a:t>
            </a:r>
            <a:r>
              <a:rPr lang="bg-BG" sz="32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заповядва всички войници от легионите, които изповядват християнството, да бъдат арестувани и принудени да извършат езическо жертвоприношение. Георги отказва да се подчини, разкрива вярата си в Христа и заради авторитета, с който се ползва сред войниците, мнозина от тях също започват да изповядват християнството. 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124" y="3496661"/>
            <a:ext cx="3030269" cy="301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142" y="425336"/>
            <a:ext cx="2868058" cy="307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Извит съединител 5"/>
          <p:cNvCxnSpPr/>
          <p:nvPr/>
        </p:nvCxnSpPr>
        <p:spPr>
          <a:xfrm>
            <a:off x="9065173" y="3988676"/>
            <a:ext cx="1082565" cy="472965"/>
          </a:xfrm>
          <a:prstGeom prst="curved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0147738" y="4177352"/>
            <a:ext cx="1458973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зло</a:t>
            </a:r>
          </a:p>
        </p:txBody>
      </p:sp>
      <p:sp>
        <p:nvSpPr>
          <p:cNvPr id="13" name="Овално изнесено означение 12"/>
          <p:cNvSpPr/>
          <p:nvPr/>
        </p:nvSpPr>
        <p:spPr>
          <a:xfrm>
            <a:off x="7315200" y="425335"/>
            <a:ext cx="1623848" cy="88427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смелост</a:t>
            </a:r>
          </a:p>
        </p:txBody>
      </p:sp>
      <p:sp>
        <p:nvSpPr>
          <p:cNvPr id="14" name="Овално изнесено означение 13"/>
          <p:cNvSpPr/>
          <p:nvPr/>
        </p:nvSpPr>
        <p:spPr>
          <a:xfrm>
            <a:off x="7472855" y="1801629"/>
            <a:ext cx="1727969" cy="907833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доблест</a:t>
            </a:r>
          </a:p>
        </p:txBody>
      </p:sp>
    </p:spTree>
    <p:extLst>
      <p:ext uri="{BB962C8B-B14F-4D97-AF65-F5344CB8AC3E}">
        <p14:creationId xmlns:p14="http://schemas.microsoft.com/office/powerpoint/2010/main" val="1278259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20718" y="441434"/>
            <a:ext cx="66688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Императрица Александра,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съпруга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Диоклетиан,като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свидетел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мъченията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на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които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бил подложен св. Георги и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чудото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изцеряването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мъченика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познала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истината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искала пред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всички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да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изповяда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вярата</a:t>
            </a:r>
            <a:r>
              <a:rPr lang="ru-RU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си в Христа. </a:t>
            </a:r>
            <a:r>
              <a:rPr lang="bg-BG" sz="36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Диоклециан</a:t>
            </a:r>
            <a:r>
              <a:rPr lang="bg-BG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е бесен и нарежда и двамата – Георги и Александра – да бъдат обезглавени. 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028" y="635547"/>
            <a:ext cx="3894082" cy="516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299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Хоризонтално превъртане 2"/>
          <p:cNvSpPr/>
          <p:nvPr/>
        </p:nvSpPr>
        <p:spPr>
          <a:xfrm>
            <a:off x="110357" y="85921"/>
            <a:ext cx="4650827" cy="1212367"/>
          </a:xfrm>
          <a:prstGeom prst="horizontalScroll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Легендата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за Св. Георги и змея</a:t>
            </a:r>
            <a:endParaRPr lang="bg-BG" sz="2800" i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63061" y="1338491"/>
            <a:ext cx="51553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i="1" dirty="0">
                <a:solidFill>
                  <a:srgbClr val="C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Най-популярното от всички сказания за Св. Георги е победата над змея (дракона), който опустошавал земята на един езически цар в Бейрут. Всеки ден чудовището искало по една жертва, за да не закача царството. Според преданието, когато жребият се паднал на царската дъщеря, се появил Св. Георги на бял кон и пронизал с копието си змея. Появата на светеца и чудодейното спасение на царската дъщеря накарало местните хора да повярват в Господ и да приемат християнството. </a:t>
            </a:r>
          </a:p>
          <a:p>
            <a:r>
              <a:rPr lang="bg-BG" sz="2400" i="1" dirty="0">
                <a:solidFill>
                  <a:srgbClr val="C00000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Тази легенда често се тълкува иносказателно, в смисъл, че царската дъщеря е Църквата, а змеят символизира езичеството.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385" y="1338491"/>
            <a:ext cx="6483302" cy="510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49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55" y="82551"/>
            <a:ext cx="1790700" cy="256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792" y="160338"/>
            <a:ext cx="3063108" cy="220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2" descr="Блогът на cvetankrastev :: последна ми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628" y="2716083"/>
            <a:ext cx="3063108" cy="185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Двойна вълна 9"/>
          <p:cNvSpPr/>
          <p:nvPr/>
        </p:nvSpPr>
        <p:spPr>
          <a:xfrm>
            <a:off x="307975" y="160338"/>
            <a:ext cx="3712232" cy="911717"/>
          </a:xfrm>
          <a:prstGeom prst="doubleWave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i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bg-BG" sz="2800" b="1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Празникът в България</a:t>
            </a:r>
            <a:br>
              <a:rPr lang="bg-BG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endParaRPr lang="bg-BG" sz="2800" i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155575" y="1376856"/>
            <a:ext cx="49885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i="1" dirty="0">
                <a:solidFill>
                  <a:srgbClr val="C00000"/>
                </a:solidFill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денят на Св. Георги – Гергьовден е един от най-значимите и красиви пролетни празници. Сред народа той е свързан със земеделието (Георги на гръцки означава земеделец), с животновъдството и с пролетното обновление на природата. </a:t>
            </a:r>
            <a:r>
              <a:rPr lang="bg-BG" sz="20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Затова на Гергьовден традиционните обичаи и традиции са свързани с овцете. В навечерието на празника се прави обредно доене на мляко от овцата, която първа е родила агънца през годината. Към ведрото с червен конец се привързва венец от пролетни цветя, а във ведрото хвърлят </a:t>
            </a:r>
            <a:r>
              <a:rPr lang="bg-BG" sz="20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монетка</a:t>
            </a:r>
            <a:r>
              <a:rPr lang="bg-BG" sz="20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за да има добър млеконадой през годината. С черен конец пък се заплита венец от здравец, коприва и глог и се връзва на главата на овцата. </a:t>
            </a:r>
          </a:p>
          <a:p>
            <a:r>
              <a:rPr lang="bg-BG" sz="20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За първи път през годината на Гергьовден се приготвя и прясно сирене, но не се соли, за да не пресъхва млякото на овцете. </a:t>
            </a:r>
          </a:p>
          <a:p>
            <a:endParaRPr lang="bg-BG" dirty="0"/>
          </a:p>
        </p:txBody>
      </p:sp>
      <p:pic>
        <p:nvPicPr>
          <p:cNvPr id="12" name="Картина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605" y="2656381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746" y="4636540"/>
            <a:ext cx="21336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7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превъртане 1"/>
          <p:cNvSpPr/>
          <p:nvPr/>
        </p:nvSpPr>
        <p:spPr>
          <a:xfrm>
            <a:off x="1072055" y="898634"/>
            <a:ext cx="2184155" cy="1931276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Цветен Георги</a:t>
            </a:r>
          </a:p>
        </p:txBody>
      </p:sp>
      <p:sp>
        <p:nvSpPr>
          <p:cNvPr id="3" name="Вълна 2"/>
          <p:cNvSpPr/>
          <p:nvPr/>
        </p:nvSpPr>
        <p:spPr>
          <a:xfrm>
            <a:off x="4051737" y="126124"/>
            <a:ext cx="7662041" cy="5707117"/>
          </a:xfrm>
          <a:prstGeom prst="wav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Тревите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цветята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разлистените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клонки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заемат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съществено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място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гергьовденската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обредност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Това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е начин да се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пренесе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по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имитативен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път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силата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зелената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растителност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жизнеността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природата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върху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човека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животните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Затова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в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утрото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на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празника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къщите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градините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стопанските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помещения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осъмват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окичени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с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букови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клонки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, с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клонки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от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разцъфнала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ябълка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или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друго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плодно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800" i="1" dirty="0" err="1">
                <a:solidFill>
                  <a:srgbClr val="C00000"/>
                </a:solidFill>
                <a:latin typeface="Bahnschrift Condensed" panose="020B0502040204020203" pitchFamily="34" charset="0"/>
              </a:rPr>
              <a:t>дърво</a:t>
            </a:r>
            <a:r>
              <a:rPr lang="ru-RU" sz="2800" i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.</a:t>
            </a:r>
            <a:endParaRPr lang="bg-BG" sz="2800" i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128" y="4989786"/>
            <a:ext cx="2987236" cy="1686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2" y="3389586"/>
            <a:ext cx="3547240" cy="225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4023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617</Words>
  <Application>Microsoft Office PowerPoint</Application>
  <PresentationFormat>Широк екран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Arial</vt:lpstr>
      <vt:lpstr>Bahnschrift Condensed</vt:lpstr>
      <vt:lpstr>Calibri</vt:lpstr>
      <vt:lpstr>Calibri Light</vt:lpstr>
      <vt:lpstr>Comic Sans MS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Windows User</dc:creator>
  <cp:lastModifiedBy>Трифон Георгиев</cp:lastModifiedBy>
  <cp:revision>27</cp:revision>
  <dcterms:created xsi:type="dcterms:W3CDTF">2020-04-30T06:19:16Z</dcterms:created>
  <dcterms:modified xsi:type="dcterms:W3CDTF">2020-05-04T17:38:54Z</dcterms:modified>
</cp:coreProperties>
</file>